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84" r:id="rId5"/>
    <p:sldId id="285" r:id="rId6"/>
    <p:sldId id="287" r:id="rId7"/>
    <p:sldId id="292" r:id="rId8"/>
    <p:sldId id="293" r:id="rId9"/>
    <p:sldId id="291" r:id="rId10"/>
    <p:sldId id="288" r:id="rId11"/>
    <p:sldId id="290" r:id="rId12"/>
    <p:sldId id="289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5332" autoAdjust="0"/>
  </p:normalViewPr>
  <p:slideViewPr>
    <p:cSldViewPr snapToGrid="0">
      <p:cViewPr varScale="1">
        <p:scale>
          <a:sx n="132" d="100"/>
          <a:sy n="132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05BF9-158C-4AB6-98DD-B4AF297FADBB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4C896-0DF4-4F19-958B-C87BCF31BA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04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5D7F-22B7-4D75-AF9F-0E713C280EE5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9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AA1D-EBE5-4C7E-A693-D693FA39154E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1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787B1-7760-4227-870F-35571F59DEE4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5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C95A-6000-4F63-86A6-F02CCD5E9F0A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2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74DA-1A51-4BEC-A158-56EAF5654F62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6ECC-E38E-4AD9-B257-9214EA18C8FE}" type="datetime1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9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95DF-9717-47C2-9745-1F1ABBE9B1EB}" type="datetime1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3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4CCD-417A-4F33-8BB7-E4611B84210C}" type="datetime1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1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80C9-A66D-46F0-AECA-6B125C98CD06}" type="datetime1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4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597F-70DD-4BDA-B0BF-B2C2A5000BA3}" type="datetime1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5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D44E-3BE5-49A8-982F-C41D9437AB5E}" type="datetime1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3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0148-C193-4542-A7C0-1A66E928D513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6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mailto:peter.gossens@rub.d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11201" y="2352770"/>
            <a:ext cx="10778559" cy="3195332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548640" y="1470220"/>
            <a:ext cx="10641873" cy="47602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de-DE" sz="3200" b="1" dirty="0">
                <a:solidFill>
                  <a:srgbClr val="19486A"/>
                </a:solidFill>
              </a:rPr>
              <a:t>UNIC Meeting </a:t>
            </a:r>
            <a:br>
              <a:rPr lang="de-DE" sz="3200" b="1" dirty="0">
                <a:solidFill>
                  <a:srgbClr val="19486A"/>
                </a:solidFill>
              </a:rPr>
            </a:br>
            <a:r>
              <a:rPr lang="de-DE" sz="3200" b="1" dirty="0" err="1">
                <a:solidFill>
                  <a:srgbClr val="19486A"/>
                </a:solidFill>
              </a:rPr>
              <a:t>Faculties</a:t>
            </a:r>
            <a:r>
              <a:rPr lang="de-DE" sz="3200" b="1" dirty="0">
                <a:solidFill>
                  <a:srgbClr val="19486A"/>
                </a:solidFill>
              </a:rPr>
              <a:t>?</a:t>
            </a:r>
          </a:p>
          <a:p>
            <a:pPr algn="ctr"/>
            <a:r>
              <a:rPr lang="de-DE" sz="3200" dirty="0">
                <a:solidFill>
                  <a:srgbClr val="19486A"/>
                </a:solidFill>
              </a:rPr>
              <a:t>Date? </a:t>
            </a:r>
          </a:p>
          <a:p>
            <a:endParaRPr lang="de-DE" sz="3200" b="1" dirty="0"/>
          </a:p>
          <a:p>
            <a:r>
              <a:rPr lang="de-DE" sz="3200" b="1" dirty="0"/>
              <a:t>Agenda: </a:t>
            </a:r>
          </a:p>
          <a:p>
            <a:r>
              <a:rPr lang="de-DE" sz="3200" dirty="0"/>
              <a:t>Introduction </a:t>
            </a:r>
            <a:r>
              <a:rPr lang="de-DE" sz="3200" dirty="0" err="1"/>
              <a:t>round</a:t>
            </a:r>
            <a:endParaRPr lang="de-DE" sz="3200" dirty="0"/>
          </a:p>
          <a:p>
            <a:r>
              <a:rPr lang="de-DE" sz="3200" dirty="0" err="1"/>
              <a:t>Plenary</a:t>
            </a:r>
            <a:r>
              <a:rPr lang="de-DE" sz="3200" dirty="0"/>
              <a:t> </a:t>
            </a:r>
            <a:r>
              <a:rPr lang="de-DE" sz="3200" dirty="0" err="1"/>
              <a:t>session</a:t>
            </a:r>
            <a:endParaRPr lang="de-DE" sz="3200" dirty="0"/>
          </a:p>
          <a:p>
            <a:r>
              <a:rPr lang="de-DE" sz="3200" dirty="0" err="1"/>
              <a:t>Breakout</a:t>
            </a:r>
            <a:r>
              <a:rPr lang="de-DE" sz="3200" dirty="0"/>
              <a:t> </a:t>
            </a:r>
            <a:r>
              <a:rPr lang="de-DE" sz="3200" dirty="0" err="1"/>
              <a:t>rooms</a:t>
            </a:r>
            <a:endParaRPr lang="en-GB" sz="3200" dirty="0"/>
          </a:p>
          <a:p>
            <a:pPr algn="ctr"/>
            <a:endParaRPr lang="de-DE" sz="3200" dirty="0">
              <a:solidFill>
                <a:srgbClr val="19486A"/>
              </a:solidFill>
            </a:endParaRPr>
          </a:p>
          <a:p>
            <a:pPr defTabSz="609630"/>
            <a:endParaRPr lang="de-DE" sz="2133" dirty="0">
              <a:solidFill>
                <a:prstClr val="black"/>
              </a:solidFill>
              <a:latin typeface="Open Sauce Sans" panose="00000500000000000000" pitchFamily="2" charset="0"/>
            </a:endParaRPr>
          </a:p>
        </p:txBody>
      </p: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42159"/>
            <a:ext cx="854188" cy="983743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630"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11" name="Group 2"/>
          <p:cNvGrpSpPr/>
          <p:nvPr/>
        </p:nvGrpSpPr>
        <p:grpSpPr>
          <a:xfrm>
            <a:off x="630453" y="594982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1316" y="624133"/>
            <a:ext cx="3718882" cy="816935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02" y="261479"/>
            <a:ext cx="2883764" cy="154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7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52549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b="1" dirty="0" err="1">
                <a:solidFill>
                  <a:srgbClr val="92D050"/>
                </a:solidFill>
              </a:rPr>
              <a:t>Philology</a:t>
            </a:r>
            <a:r>
              <a:rPr lang="de-DE" b="1" dirty="0">
                <a:solidFill>
                  <a:srgbClr val="92D050"/>
                </a:solidFill>
              </a:rPr>
              <a:t>, </a:t>
            </a:r>
            <a:r>
              <a:rPr lang="de-DE" b="1" dirty="0" err="1">
                <a:solidFill>
                  <a:srgbClr val="92D050"/>
                </a:solidFill>
              </a:rPr>
              <a:t>Comparative</a:t>
            </a:r>
            <a:r>
              <a:rPr lang="de-DE" b="1" dirty="0">
                <a:solidFill>
                  <a:srgbClr val="92D050"/>
                </a:solidFill>
              </a:rPr>
              <a:t> </a:t>
            </a:r>
            <a:r>
              <a:rPr lang="de-DE" b="1" dirty="0" err="1">
                <a:solidFill>
                  <a:srgbClr val="92D050"/>
                </a:solidFill>
              </a:rPr>
              <a:t>literature</a:t>
            </a:r>
            <a:r>
              <a:rPr lang="de-DE" b="1" dirty="0">
                <a:solidFill>
                  <a:srgbClr val="92D050"/>
                </a:solidFill>
              </a:rPr>
              <a:t>, Ruhr-Universität Bochum</a:t>
            </a:r>
            <a:endParaRPr lang="en-GB" b="1" dirty="0">
              <a:solidFill>
                <a:srgbClr val="92D050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/>
          <a:lstStyle/>
          <a:p>
            <a:r>
              <a:rPr lang="en-US" dirty="0"/>
              <a:t>The Department of Comparative Literature in Bochum is part of the Faculty of Philology. The faculty has a total of approx. 9,000 students, the institute itself 600 students.</a:t>
            </a:r>
          </a:p>
          <a:p>
            <a:endParaRPr lang="en-US" dirty="0"/>
          </a:p>
          <a:p>
            <a:r>
              <a:rPr lang="en-US" dirty="0"/>
              <a:t>There are 3 professors and about 4 other permanent staff working at the institute.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13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35132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>
            <a:normAutofit/>
          </a:bodyPr>
          <a:lstStyle/>
          <a:p>
            <a:pPr algn="l"/>
            <a:r>
              <a:rPr lang="de-DE" b="1" dirty="0" err="1">
                <a:solidFill>
                  <a:srgbClr val="92D050"/>
                </a:solidFill>
              </a:rPr>
              <a:t>Philology</a:t>
            </a:r>
            <a:r>
              <a:rPr lang="de-DE" b="1" dirty="0">
                <a:solidFill>
                  <a:srgbClr val="92D050"/>
                </a:solidFill>
              </a:rPr>
              <a:t>, </a:t>
            </a:r>
            <a:r>
              <a:rPr lang="de-DE" b="1" dirty="0" err="1">
                <a:solidFill>
                  <a:srgbClr val="92D050"/>
                </a:solidFill>
              </a:rPr>
              <a:t>Comparative</a:t>
            </a:r>
            <a:r>
              <a:rPr lang="de-DE" b="1" dirty="0">
                <a:solidFill>
                  <a:srgbClr val="92D050"/>
                </a:solidFill>
              </a:rPr>
              <a:t> </a:t>
            </a:r>
            <a:r>
              <a:rPr lang="de-DE" b="1" dirty="0" err="1">
                <a:solidFill>
                  <a:srgbClr val="92D050"/>
                </a:solidFill>
              </a:rPr>
              <a:t>literature</a:t>
            </a:r>
            <a:r>
              <a:rPr lang="de-DE" b="1" dirty="0">
                <a:solidFill>
                  <a:srgbClr val="92D050"/>
                </a:solidFill>
              </a:rPr>
              <a:t>, Ruhr-Universität Bochum</a:t>
            </a:r>
            <a:endParaRPr lang="en-GB" b="1" dirty="0">
              <a:solidFill>
                <a:srgbClr val="92D050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51430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Comparative Literature, Prof. Dr. Peter </a:t>
            </a:r>
            <a:r>
              <a:rPr lang="en-US" dirty="0" err="1" smtClean="0"/>
              <a:t>Gossens</a:t>
            </a:r>
            <a:r>
              <a:rPr lang="en-US" dirty="0" smtClean="0"/>
              <a:t> </a:t>
            </a:r>
            <a:r>
              <a:rPr lang="en-US" dirty="0"/>
              <a:t>is currently working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the topics mentioned by </a:t>
            </a:r>
            <a:r>
              <a:rPr lang="en-US" dirty="0" err="1"/>
              <a:t>Koç</a:t>
            </a:r>
            <a:r>
              <a:rPr lang="en-US" dirty="0" smtClean="0"/>
              <a:t> </a:t>
            </a:r>
            <a:r>
              <a:rPr lang="en-US" dirty="0"/>
              <a:t>University.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Research focus</a:t>
            </a:r>
          </a:p>
          <a:p>
            <a:r>
              <a:rPr lang="en-US" dirty="0"/>
              <a:t>World literature (as a literary phenomenon from antiquity to the present day, across the world)</a:t>
            </a:r>
          </a:p>
          <a:p>
            <a:r>
              <a:rPr lang="en-US" dirty="0"/>
              <a:t>World literature studies as a scientific concept. (also historically 18-21st century)</a:t>
            </a:r>
          </a:p>
          <a:p>
            <a:r>
              <a:rPr lang="en-US" dirty="0"/>
              <a:t>Academic history of comparative literature</a:t>
            </a:r>
          </a:p>
          <a:p>
            <a:r>
              <a:rPr lang="en-US" dirty="0"/>
              <a:t>Translation studies and literary translation</a:t>
            </a:r>
          </a:p>
          <a:p>
            <a:r>
              <a:rPr lang="en-US" dirty="0"/>
              <a:t>Postcolonial studies / </a:t>
            </a:r>
            <a:r>
              <a:rPr lang="en-US" dirty="0" smtClean="0"/>
              <a:t>Orientalism</a:t>
            </a:r>
          </a:p>
          <a:p>
            <a:r>
              <a:rPr lang="en-US" dirty="0"/>
              <a:t>Literature of the Holocaust </a:t>
            </a:r>
            <a:r>
              <a:rPr lang="en-US" dirty="0" smtClean="0"/>
              <a:t>(e.g</a:t>
            </a:r>
            <a:r>
              <a:rPr lang="en-US" dirty="0"/>
              <a:t>. Paul </a:t>
            </a:r>
            <a:r>
              <a:rPr lang="en-US" dirty="0" err="1"/>
              <a:t>Celan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Contact: </a:t>
            </a:r>
            <a:r>
              <a:rPr lang="de-DE" dirty="0"/>
              <a:t>Prof. Dr. Peter </a:t>
            </a:r>
            <a:r>
              <a:rPr lang="de-DE" dirty="0" err="1" smtClean="0"/>
              <a:t>Gossens</a:t>
            </a:r>
            <a:r>
              <a:rPr lang="de-DE" dirty="0" smtClean="0"/>
              <a:t>, Ruhr-Universität Bochum, Komparatistik, </a:t>
            </a:r>
            <a:br>
              <a:rPr lang="de-DE" dirty="0" smtClean="0"/>
            </a:br>
            <a:r>
              <a:rPr lang="de-DE" dirty="0" smtClean="0"/>
              <a:t>Universitätsstr</a:t>
            </a:r>
            <a:r>
              <a:rPr lang="de-DE" dirty="0"/>
              <a:t>. </a:t>
            </a:r>
            <a:r>
              <a:rPr lang="de-DE" dirty="0" smtClean="0"/>
              <a:t>150, GB 2/144, 44780 Bochum</a:t>
            </a:r>
            <a:br>
              <a:rPr lang="de-DE" dirty="0" smtClean="0"/>
            </a:br>
            <a:r>
              <a:rPr lang="de-DE" dirty="0" smtClean="0">
                <a:hlinkClick r:id="rId4"/>
              </a:rPr>
              <a:t>peter.gossens@rub.de</a:t>
            </a:r>
            <a:r>
              <a:rPr lang="de-DE" dirty="0" smtClean="0"/>
              <a:t> </a:t>
            </a:r>
            <a:endParaRPr lang="de-DE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61010" y="3473994"/>
            <a:ext cx="14287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35132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b="1" dirty="0" err="1">
                <a:solidFill>
                  <a:srgbClr val="92D050"/>
                </a:solidFill>
              </a:rPr>
              <a:t>Philology</a:t>
            </a:r>
            <a:r>
              <a:rPr lang="de-DE" b="1" dirty="0">
                <a:solidFill>
                  <a:srgbClr val="92D050"/>
                </a:solidFill>
              </a:rPr>
              <a:t>, </a:t>
            </a:r>
            <a:r>
              <a:rPr lang="de-DE" b="1" dirty="0" err="1">
                <a:solidFill>
                  <a:srgbClr val="92D050"/>
                </a:solidFill>
              </a:rPr>
              <a:t>Comparative</a:t>
            </a:r>
            <a:r>
              <a:rPr lang="de-DE" b="1" dirty="0">
                <a:solidFill>
                  <a:srgbClr val="92D050"/>
                </a:solidFill>
              </a:rPr>
              <a:t> </a:t>
            </a:r>
            <a:r>
              <a:rPr lang="de-DE" b="1" dirty="0" err="1">
                <a:solidFill>
                  <a:srgbClr val="92D050"/>
                </a:solidFill>
              </a:rPr>
              <a:t>literature</a:t>
            </a:r>
            <a:r>
              <a:rPr lang="de-DE" b="1" dirty="0">
                <a:solidFill>
                  <a:srgbClr val="92D050"/>
                </a:solidFill>
              </a:rPr>
              <a:t>, Ruhr-Universität Bochum</a:t>
            </a:r>
            <a:endParaRPr lang="en-GB" b="1" dirty="0">
              <a:solidFill>
                <a:srgbClr val="92D050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Comparative Literature, Prof. Dr. Peter </a:t>
            </a:r>
            <a:r>
              <a:rPr lang="en-US" dirty="0" err="1" smtClean="0"/>
              <a:t>Gossens</a:t>
            </a:r>
            <a:r>
              <a:rPr lang="en-US" dirty="0" smtClean="0"/>
              <a:t> </a:t>
            </a:r>
            <a:r>
              <a:rPr lang="en-US" dirty="0"/>
              <a:t>is currently working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the topics mentioned by </a:t>
            </a:r>
            <a:r>
              <a:rPr lang="en-US" dirty="0" err="1"/>
              <a:t>Koç</a:t>
            </a:r>
            <a:r>
              <a:rPr lang="en-US" dirty="0" smtClean="0"/>
              <a:t> </a:t>
            </a:r>
            <a:r>
              <a:rPr lang="en-US" dirty="0"/>
              <a:t>University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view of the research interests of the University of </a:t>
            </a:r>
            <a:r>
              <a:rPr lang="en-US" dirty="0" err="1"/>
              <a:t>Koç</a:t>
            </a:r>
            <a:r>
              <a:rPr lang="en-US" dirty="0" smtClean="0"/>
              <a:t>, </a:t>
            </a:r>
            <a:r>
              <a:rPr lang="en-US" dirty="0"/>
              <a:t>the following RUB colleagues would also be interested in working together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Jun</a:t>
            </a:r>
            <a:r>
              <a:rPr lang="en-US" dirty="0"/>
              <a:t>. Prof. </a:t>
            </a:r>
            <a:r>
              <a:rPr lang="en-US" dirty="0" err="1"/>
              <a:t>Hülya</a:t>
            </a:r>
            <a:r>
              <a:rPr lang="en-US" dirty="0"/>
              <a:t> </a:t>
            </a:r>
            <a:r>
              <a:rPr lang="en-US" dirty="0" err="1"/>
              <a:t>Çelik</a:t>
            </a:r>
            <a:r>
              <a:rPr lang="en-US" dirty="0"/>
              <a:t>, </a:t>
            </a:r>
            <a:r>
              <a:rPr lang="en-US" dirty="0" err="1"/>
              <a:t>Turkology</a:t>
            </a:r>
            <a:r>
              <a:rPr lang="en-US" dirty="0"/>
              <a:t> / Oriental Studies, has already been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contact with colleague Mehmet </a:t>
            </a:r>
            <a:r>
              <a:rPr lang="en-US" dirty="0" err="1"/>
              <a:t>Fatih</a:t>
            </a:r>
            <a:r>
              <a:rPr lang="en-US" dirty="0"/>
              <a:t> </a:t>
            </a:r>
            <a:r>
              <a:rPr lang="en-US" dirty="0" err="1"/>
              <a:t>Uslu</a:t>
            </a:r>
            <a:r>
              <a:rPr lang="en-US" dirty="0"/>
              <a:t> in </a:t>
            </a:r>
            <a:r>
              <a:rPr lang="en-US" dirty="0" err="1"/>
              <a:t>Koç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4935" y="2735814"/>
            <a:ext cx="171450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7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35132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b="1" dirty="0" err="1">
                <a:solidFill>
                  <a:srgbClr val="92D050"/>
                </a:solidFill>
              </a:rPr>
              <a:t>Philology</a:t>
            </a:r>
            <a:r>
              <a:rPr lang="de-DE" b="1" dirty="0">
                <a:solidFill>
                  <a:srgbClr val="92D050"/>
                </a:solidFill>
              </a:rPr>
              <a:t>, </a:t>
            </a:r>
            <a:r>
              <a:rPr lang="de-DE" b="1" dirty="0" err="1">
                <a:solidFill>
                  <a:srgbClr val="92D050"/>
                </a:solidFill>
              </a:rPr>
              <a:t>Comparative</a:t>
            </a:r>
            <a:r>
              <a:rPr lang="de-DE" b="1" dirty="0">
                <a:solidFill>
                  <a:srgbClr val="92D050"/>
                </a:solidFill>
              </a:rPr>
              <a:t> </a:t>
            </a:r>
            <a:r>
              <a:rPr lang="de-DE" b="1" dirty="0" err="1">
                <a:solidFill>
                  <a:srgbClr val="92D050"/>
                </a:solidFill>
              </a:rPr>
              <a:t>literature</a:t>
            </a:r>
            <a:r>
              <a:rPr lang="de-DE" b="1" dirty="0">
                <a:solidFill>
                  <a:srgbClr val="92D050"/>
                </a:solidFill>
              </a:rPr>
              <a:t>, Ruhr-Universität Bochum</a:t>
            </a:r>
            <a:endParaRPr lang="en-GB" b="1" dirty="0">
              <a:solidFill>
                <a:srgbClr val="92D050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Comparative Literature, Prof. Dr. Peter </a:t>
            </a:r>
            <a:r>
              <a:rPr lang="en-US" dirty="0" err="1" smtClean="0"/>
              <a:t>Gossens</a:t>
            </a:r>
            <a:r>
              <a:rPr lang="en-US" dirty="0" smtClean="0"/>
              <a:t> </a:t>
            </a:r>
            <a:r>
              <a:rPr lang="en-US" dirty="0"/>
              <a:t>is currently working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the topics mentioned by </a:t>
            </a:r>
            <a:r>
              <a:rPr lang="en-US" dirty="0" err="1"/>
              <a:t>Koç</a:t>
            </a:r>
            <a:r>
              <a:rPr lang="en-US" dirty="0" smtClean="0"/>
              <a:t> </a:t>
            </a:r>
            <a:r>
              <a:rPr lang="en-US" dirty="0"/>
              <a:t>University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view of the research interests of the University of </a:t>
            </a:r>
            <a:r>
              <a:rPr lang="en-US" dirty="0" err="1"/>
              <a:t>Koç</a:t>
            </a:r>
            <a:r>
              <a:rPr lang="en-US" dirty="0" smtClean="0"/>
              <a:t>, </a:t>
            </a:r>
            <a:r>
              <a:rPr lang="en-US" dirty="0"/>
              <a:t>the following RUB colleagues would also be interested in working together</a:t>
            </a:r>
            <a:r>
              <a:rPr lang="en-US" dirty="0" smtClean="0"/>
              <a:t>:</a:t>
            </a:r>
          </a:p>
          <a:p>
            <a:r>
              <a:rPr lang="en-US" dirty="0" smtClean="0"/>
              <a:t>Jun</a:t>
            </a:r>
            <a:r>
              <a:rPr lang="en-US" dirty="0"/>
              <a:t>. Prof. </a:t>
            </a:r>
            <a:r>
              <a:rPr lang="en-US" dirty="0" err="1"/>
              <a:t>Hülya</a:t>
            </a:r>
            <a:r>
              <a:rPr lang="en-US" dirty="0"/>
              <a:t> </a:t>
            </a:r>
            <a:r>
              <a:rPr lang="en-US" dirty="0" err="1"/>
              <a:t>Çelik</a:t>
            </a:r>
            <a:r>
              <a:rPr lang="en-US" dirty="0"/>
              <a:t>, </a:t>
            </a:r>
            <a:r>
              <a:rPr lang="en-US" dirty="0" err="1"/>
              <a:t>Turkology</a:t>
            </a:r>
            <a:r>
              <a:rPr lang="en-US" dirty="0"/>
              <a:t> / Oriental Studies, has already been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contact with colleague Mehmet </a:t>
            </a:r>
            <a:r>
              <a:rPr lang="en-US" dirty="0" err="1"/>
              <a:t>Fatih</a:t>
            </a:r>
            <a:r>
              <a:rPr lang="en-US" dirty="0"/>
              <a:t> </a:t>
            </a:r>
            <a:r>
              <a:rPr lang="en-US" dirty="0" err="1"/>
              <a:t>Uslu</a:t>
            </a:r>
            <a:r>
              <a:rPr lang="en-US" dirty="0"/>
              <a:t> in </a:t>
            </a:r>
            <a:r>
              <a:rPr lang="en-US" dirty="0" err="1"/>
              <a:t>Koç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PD </a:t>
            </a:r>
            <a:r>
              <a:rPr lang="en-US" dirty="0"/>
              <a:t>Dr. Kristin </a:t>
            </a:r>
            <a:r>
              <a:rPr lang="en-US" dirty="0" smtClean="0"/>
              <a:t>Platt</a:t>
            </a:r>
          </a:p>
          <a:p>
            <a:r>
              <a:rPr lang="en-US" dirty="0" smtClean="0"/>
              <a:t>Dr</a:t>
            </a:r>
            <a:r>
              <a:rPr lang="en-US" dirty="0"/>
              <a:t>. </a:t>
            </a:r>
            <a:r>
              <a:rPr lang="en-US" dirty="0" err="1"/>
              <a:t>Medardus</a:t>
            </a:r>
            <a:r>
              <a:rPr lang="en-US" dirty="0"/>
              <a:t> </a:t>
            </a:r>
            <a:r>
              <a:rPr lang="en-US" dirty="0" err="1" smtClean="0"/>
              <a:t>Brehl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Both </a:t>
            </a:r>
            <a:r>
              <a:rPr lang="en-US" dirty="0"/>
              <a:t>are at the Institute for Diaspora and Genocide Research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</a:t>
            </a:r>
            <a:r>
              <a:rPr lang="en-US" dirty="0"/>
              <a:t>a focus there on the Armenian Genocide, among other things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6736" y="2654844"/>
            <a:ext cx="1905000" cy="17716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8443" y="4492607"/>
            <a:ext cx="1873293" cy="211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80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35132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b="1" dirty="0" err="1">
                <a:solidFill>
                  <a:srgbClr val="92D050"/>
                </a:solidFill>
              </a:rPr>
              <a:t>Philology</a:t>
            </a:r>
            <a:r>
              <a:rPr lang="de-DE" b="1" dirty="0">
                <a:solidFill>
                  <a:srgbClr val="92D050"/>
                </a:solidFill>
              </a:rPr>
              <a:t>, </a:t>
            </a:r>
            <a:r>
              <a:rPr lang="de-DE" b="1" dirty="0" err="1">
                <a:solidFill>
                  <a:srgbClr val="92D050"/>
                </a:solidFill>
              </a:rPr>
              <a:t>Comparative</a:t>
            </a:r>
            <a:r>
              <a:rPr lang="de-DE" b="1" dirty="0">
                <a:solidFill>
                  <a:srgbClr val="92D050"/>
                </a:solidFill>
              </a:rPr>
              <a:t> </a:t>
            </a:r>
            <a:r>
              <a:rPr lang="de-DE" b="1" dirty="0" err="1" smtClean="0">
                <a:solidFill>
                  <a:srgbClr val="92D050"/>
                </a:solidFill>
              </a:rPr>
              <a:t>literature</a:t>
            </a:r>
            <a:r>
              <a:rPr lang="de-DE" b="1" dirty="0">
                <a:solidFill>
                  <a:srgbClr val="92D050"/>
                </a:solidFill>
              </a:rPr>
              <a:t>, Ruhr-Universität Bochum</a:t>
            </a:r>
            <a:endParaRPr lang="en-GB" b="1" dirty="0">
              <a:solidFill>
                <a:srgbClr val="92D050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Research cooperation desired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r>
              <a:rPr lang="en-US" dirty="0"/>
              <a:t>In principle, all four participants would be interested in </a:t>
            </a:r>
            <a:r>
              <a:rPr lang="en-US" dirty="0" err="1"/>
              <a:t>cooperations</a:t>
            </a:r>
            <a:r>
              <a:rPr lang="en-US" dirty="0"/>
              <a:t> on the above-mentioned topics in whatever form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989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35131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b="1" dirty="0" err="1">
                <a:solidFill>
                  <a:srgbClr val="92D050"/>
                </a:solidFill>
              </a:rPr>
              <a:t>Philology</a:t>
            </a:r>
            <a:r>
              <a:rPr lang="de-DE" b="1" dirty="0">
                <a:solidFill>
                  <a:srgbClr val="92D050"/>
                </a:solidFill>
              </a:rPr>
              <a:t>, </a:t>
            </a:r>
            <a:r>
              <a:rPr lang="de-DE" b="1" dirty="0" err="1">
                <a:solidFill>
                  <a:srgbClr val="92D050"/>
                </a:solidFill>
              </a:rPr>
              <a:t>Comparative</a:t>
            </a:r>
            <a:r>
              <a:rPr lang="de-DE" b="1" dirty="0">
                <a:solidFill>
                  <a:srgbClr val="92D050"/>
                </a:solidFill>
              </a:rPr>
              <a:t> </a:t>
            </a:r>
            <a:r>
              <a:rPr lang="de-DE" b="1" dirty="0" err="1">
                <a:solidFill>
                  <a:srgbClr val="92D050"/>
                </a:solidFill>
              </a:rPr>
              <a:t>literature</a:t>
            </a:r>
            <a:r>
              <a:rPr lang="de-DE" b="1" dirty="0">
                <a:solidFill>
                  <a:srgbClr val="92D050"/>
                </a:solidFill>
              </a:rPr>
              <a:t>, Ruhr-Universität Bochum</a:t>
            </a:r>
            <a:endParaRPr lang="en-GB" b="1" dirty="0">
              <a:solidFill>
                <a:srgbClr val="92D050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Existing mobility formats and experience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Various ERASMUS partnerships</a:t>
            </a:r>
            <a:endParaRPr lang="en-GB" dirty="0" smtClean="0"/>
          </a:p>
          <a:p>
            <a:r>
              <a:rPr lang="en-GB" dirty="0" smtClean="0"/>
              <a:t>Double-Degree with the University of Bergamo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285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52549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214007"/>
            <a:ext cx="11416937" cy="804262"/>
          </a:xfrm>
        </p:spPr>
        <p:txBody>
          <a:bodyPr/>
          <a:lstStyle/>
          <a:p>
            <a:pPr algn="l"/>
            <a:r>
              <a:rPr lang="de-DE" b="1" dirty="0" err="1">
                <a:solidFill>
                  <a:srgbClr val="92D050"/>
                </a:solidFill>
              </a:rPr>
              <a:t>Philology</a:t>
            </a:r>
            <a:r>
              <a:rPr lang="de-DE" b="1" dirty="0">
                <a:solidFill>
                  <a:srgbClr val="92D050"/>
                </a:solidFill>
              </a:rPr>
              <a:t>, </a:t>
            </a:r>
            <a:r>
              <a:rPr lang="de-DE" b="1" dirty="0" err="1">
                <a:solidFill>
                  <a:srgbClr val="92D050"/>
                </a:solidFill>
              </a:rPr>
              <a:t>Comparative</a:t>
            </a:r>
            <a:r>
              <a:rPr lang="de-DE" b="1" dirty="0">
                <a:solidFill>
                  <a:srgbClr val="92D050"/>
                </a:solidFill>
              </a:rPr>
              <a:t> </a:t>
            </a:r>
            <a:r>
              <a:rPr lang="de-DE" b="1" dirty="0" err="1">
                <a:solidFill>
                  <a:srgbClr val="92D050"/>
                </a:solidFill>
              </a:rPr>
              <a:t>literature</a:t>
            </a:r>
            <a:r>
              <a:rPr lang="de-DE" b="1" dirty="0">
                <a:solidFill>
                  <a:srgbClr val="92D050"/>
                </a:solidFill>
              </a:rPr>
              <a:t>, Ruhr-Universität Bochum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Teaching/Exchange </a:t>
            </a:r>
            <a:r>
              <a:rPr lang="de-DE" dirty="0" err="1"/>
              <a:t>cooperation</a:t>
            </a:r>
            <a:r>
              <a:rPr lang="de-DE" dirty="0"/>
              <a:t> </a:t>
            </a:r>
            <a:r>
              <a:rPr lang="de-DE" dirty="0" err="1"/>
              <a:t>desired</a:t>
            </a:r>
            <a:r>
              <a:rPr lang="de-DE" dirty="0"/>
              <a:t> (</a:t>
            </a:r>
            <a:r>
              <a:rPr lang="de-DE" dirty="0" err="1"/>
              <a:t>formats</a:t>
            </a:r>
            <a:r>
              <a:rPr lang="de-DE" dirty="0"/>
              <a:t>/</a:t>
            </a:r>
            <a:r>
              <a:rPr lang="de-DE" dirty="0" err="1"/>
              <a:t>topics</a:t>
            </a:r>
            <a:r>
              <a:rPr lang="de-DE" dirty="0"/>
              <a:t>): </a:t>
            </a:r>
            <a:endParaRPr lang="de-DE" dirty="0" smtClean="0"/>
          </a:p>
          <a:p>
            <a:r>
              <a:rPr lang="en-US" dirty="0"/>
              <a:t>In principle, all four participants would be interested in </a:t>
            </a:r>
            <a:r>
              <a:rPr lang="en-US" dirty="0" err="1"/>
              <a:t>cooperations</a:t>
            </a:r>
            <a:r>
              <a:rPr lang="en-US" dirty="0"/>
              <a:t> on the above-mentioned topics in whatever form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Two things could be a problem here:</a:t>
            </a:r>
          </a:p>
          <a:p>
            <a:r>
              <a:rPr lang="en-US" dirty="0" smtClean="0"/>
              <a:t>Most </a:t>
            </a:r>
            <a:r>
              <a:rPr lang="en-US" dirty="0"/>
              <a:t>of the events at the Institute for Comparative Literature are held in German</a:t>
            </a:r>
          </a:p>
          <a:p>
            <a:r>
              <a:rPr lang="en-US" dirty="0"/>
              <a:t>The semester times in Germany unfortunately do not correspond to international standards.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075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52549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b="1" dirty="0" err="1">
                <a:solidFill>
                  <a:srgbClr val="92D050"/>
                </a:solidFill>
              </a:rPr>
              <a:t>Philology</a:t>
            </a:r>
            <a:r>
              <a:rPr lang="de-DE" b="1" dirty="0">
                <a:solidFill>
                  <a:srgbClr val="92D050"/>
                </a:solidFill>
              </a:rPr>
              <a:t>, </a:t>
            </a:r>
            <a:r>
              <a:rPr lang="de-DE" b="1" dirty="0" err="1">
                <a:solidFill>
                  <a:srgbClr val="92D050"/>
                </a:solidFill>
              </a:rPr>
              <a:t>Comparative</a:t>
            </a:r>
            <a:r>
              <a:rPr lang="de-DE" b="1" dirty="0">
                <a:solidFill>
                  <a:srgbClr val="92D050"/>
                </a:solidFill>
              </a:rPr>
              <a:t> </a:t>
            </a:r>
            <a:r>
              <a:rPr lang="de-DE" b="1" dirty="0" err="1">
                <a:solidFill>
                  <a:srgbClr val="92D050"/>
                </a:solidFill>
              </a:rPr>
              <a:t>literature</a:t>
            </a:r>
            <a:r>
              <a:rPr lang="de-DE" b="1" dirty="0">
                <a:solidFill>
                  <a:srgbClr val="92D050"/>
                </a:solidFill>
              </a:rPr>
              <a:t>, Ruhr-Universität Bochum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/>
          <a:lstStyle/>
          <a:p>
            <a:r>
              <a:rPr lang="en-GB" dirty="0"/>
              <a:t>Open Courses for </a:t>
            </a:r>
            <a:r>
              <a:rPr lang="en-US" dirty="0"/>
              <a:t>summer</a:t>
            </a:r>
            <a:r>
              <a:rPr lang="en-GB" dirty="0"/>
              <a:t> </a:t>
            </a:r>
            <a:r>
              <a:rPr lang="en-GB" dirty="0" smtClean="0"/>
              <a:t>semester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err="1" smtClean="0"/>
              <a:t>Prof.</a:t>
            </a:r>
            <a:r>
              <a:rPr lang="en-GB" dirty="0" smtClean="0"/>
              <a:t> </a:t>
            </a:r>
            <a:r>
              <a:rPr lang="en-GB" dirty="0" err="1" smtClean="0"/>
              <a:t>Dr.</a:t>
            </a:r>
            <a:r>
              <a:rPr lang="en-GB" dirty="0" smtClean="0"/>
              <a:t> Peter </a:t>
            </a:r>
            <a:r>
              <a:rPr lang="en-GB" dirty="0" err="1" smtClean="0"/>
              <a:t>Gossens</a:t>
            </a:r>
            <a:endParaRPr lang="en-GB" dirty="0" smtClean="0"/>
          </a:p>
          <a:p>
            <a:r>
              <a:rPr lang="en-US" dirty="0" smtClean="0"/>
              <a:t>Benjamin </a:t>
            </a:r>
            <a:r>
              <a:rPr lang="en-US" dirty="0"/>
              <a:t>und Baudelaire (A2, A3, A5, V5</a:t>
            </a:r>
            <a:r>
              <a:rPr lang="en-US" dirty="0" smtClean="0"/>
              <a:t>), </a:t>
            </a:r>
            <a:r>
              <a:rPr lang="de-DE" dirty="0" smtClean="0"/>
              <a:t>Mo </a:t>
            </a:r>
            <a:r>
              <a:rPr lang="de-DE" dirty="0"/>
              <a:t>16:00h - </a:t>
            </a:r>
            <a:r>
              <a:rPr lang="de-DE" dirty="0" smtClean="0"/>
              <a:t>18:00h, Start 11.4.2022</a:t>
            </a:r>
            <a:endParaRPr lang="en-US" dirty="0" smtClean="0"/>
          </a:p>
          <a:p>
            <a:r>
              <a:rPr lang="de-DE" dirty="0"/>
              <a:t>Babylon Berlin. Die ‚Goldenen Zwanziger‘ im 21. Jahrhundert (A1, V4, A5, V6</a:t>
            </a:r>
            <a:r>
              <a:rPr lang="de-DE" dirty="0" smtClean="0"/>
              <a:t>), Tue </a:t>
            </a:r>
            <a:r>
              <a:rPr lang="de-DE" dirty="0"/>
              <a:t>16:00h - </a:t>
            </a:r>
            <a:r>
              <a:rPr lang="de-DE" dirty="0" smtClean="0"/>
              <a:t>18:00h. Start 12.4.2022</a:t>
            </a:r>
          </a:p>
          <a:p>
            <a:endParaRPr lang="de-DE" dirty="0"/>
          </a:p>
          <a:p>
            <a:r>
              <a:rPr lang="en-US" dirty="0"/>
              <a:t>Both events are also offered as hybrid events.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006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663F0F85BCAF4F95D6FC3DCFE9EA2E" ma:contentTypeVersion="13" ma:contentTypeDescription="Create a new document." ma:contentTypeScope="" ma:versionID="5a8e01a316b39218ad57755686f767ad">
  <xsd:schema xmlns:xsd="http://www.w3.org/2001/XMLSchema" xmlns:xs="http://www.w3.org/2001/XMLSchema" xmlns:p="http://schemas.microsoft.com/office/2006/metadata/properties" xmlns:ns2="ed15161c-55a6-4af8-9c04-8ec61cc3039f" xmlns:ns3="2c2270b7-af2f-4c1d-bc55-ae301062904b" targetNamespace="http://schemas.microsoft.com/office/2006/metadata/properties" ma:root="true" ma:fieldsID="b005e4a6150ba7fdea1f72ee1d66e16d" ns2:_="" ns3:_="">
    <xsd:import namespace="ed15161c-55a6-4af8-9c04-8ec61cc3039f"/>
    <xsd:import namespace="2c2270b7-af2f-4c1d-bc55-ae30106290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15161c-55a6-4af8-9c04-8ec61cc303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2270b7-af2f-4c1d-bc55-ae301062904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03A1A0-D714-4852-8025-9908C221A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15161c-55a6-4af8-9c04-8ec61cc3039f"/>
    <ds:schemaRef ds:uri="2c2270b7-af2f-4c1d-bc55-ae30106290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A3D97E-3461-447A-B0FE-80DC3271E069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2c2270b7-af2f-4c1d-bc55-ae301062904b"/>
    <ds:schemaRef ds:uri="http://schemas.microsoft.com/office/2006/documentManagement/types"/>
    <ds:schemaRef ds:uri="ed15161c-55a6-4af8-9c04-8ec61cc3039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6C86378-0A49-43E5-AF11-4C2CD4414B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</Words>
  <Application>Microsoft Office PowerPoint</Application>
  <PresentationFormat>Breitbild</PresentationFormat>
  <Paragraphs>64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Microsoft Sans Serif</vt:lpstr>
      <vt:lpstr>Open Sauce Sans</vt:lpstr>
      <vt:lpstr>Office Theme</vt:lpstr>
      <vt:lpstr>PowerPoint-Präsentation</vt:lpstr>
      <vt:lpstr>Philology, Comparative literature, Ruhr-Universität Bochum</vt:lpstr>
      <vt:lpstr>Philology, Comparative literature, Ruhr-Universität Bochum</vt:lpstr>
      <vt:lpstr>Philology, Comparative literature, Ruhr-Universität Bochum</vt:lpstr>
      <vt:lpstr>Philology, Comparative literature, Ruhr-Universität Bochum</vt:lpstr>
      <vt:lpstr>Philology, Comparative literature, Ruhr-Universität Bochum</vt:lpstr>
      <vt:lpstr>Philology, Comparative literature, Ruhr-Universität Bochum</vt:lpstr>
      <vt:lpstr>Philology, Comparative literature, Ruhr-Universität Bochum</vt:lpstr>
      <vt:lpstr>Philology, Comparative literature, Ruhr-Universität Bochum</vt:lpstr>
    </vt:vector>
  </TitlesOfParts>
  <Company>Ruhr-Universität Bochum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Subgroup Inter-University Mobility</dc:title>
  <dc:creator>Ricken, Judith</dc:creator>
  <cp:lastModifiedBy>Windows-Benutzer</cp:lastModifiedBy>
  <cp:revision>222</cp:revision>
  <dcterms:created xsi:type="dcterms:W3CDTF">2021-01-19T16:30:23Z</dcterms:created>
  <dcterms:modified xsi:type="dcterms:W3CDTF">2022-03-03T08:56:41Z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0x01010003663F0F85BCAF4F95D6FC3DCFE9EA2E</vt:lpwstr>
  </property>
</Properties>
</file>